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5" r:id="rId3"/>
    <p:sldId id="296" r:id="rId4"/>
    <p:sldId id="297" r:id="rId5"/>
    <p:sldId id="259" r:id="rId6"/>
    <p:sldId id="300" r:id="rId7"/>
    <p:sldId id="271" r:id="rId8"/>
    <p:sldId id="301" r:id="rId9"/>
    <p:sldId id="261" r:id="rId10"/>
    <p:sldId id="302" r:id="rId11"/>
    <p:sldId id="275" r:id="rId12"/>
    <p:sldId id="284" r:id="rId13"/>
    <p:sldId id="278" r:id="rId14"/>
    <p:sldId id="303" r:id="rId15"/>
    <p:sldId id="304" r:id="rId16"/>
    <p:sldId id="306" r:id="rId17"/>
    <p:sldId id="319" r:id="rId18"/>
    <p:sldId id="320" r:id="rId19"/>
    <p:sldId id="321" r:id="rId20"/>
    <p:sldId id="322" r:id="rId21"/>
    <p:sldId id="323" r:id="rId22"/>
    <p:sldId id="324" r:id="rId23"/>
    <p:sldId id="307" r:id="rId24"/>
    <p:sldId id="325" r:id="rId25"/>
    <p:sldId id="317" r:id="rId26"/>
    <p:sldId id="318" r:id="rId27"/>
    <p:sldId id="326" r:id="rId28"/>
    <p:sldId id="32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5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3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6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0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B26D2-FA76-4820-865B-FC81777EEE9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A4481-2064-4B05-B21C-D4F21AE7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ifootball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092" y="285236"/>
            <a:ext cx="11333409" cy="2387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Event Spotting 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Soccer</a:t>
            </a:r>
            <a:r>
              <a:rPr lang="en-US" dirty="0">
                <a:cs typeface="Arial" panose="020B0604020202020204" pitchFamily="34" charset="0"/>
              </a:rPr>
              <a:t> Games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0378" y="4078714"/>
            <a:ext cx="7912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Guide 			: 		</a:t>
            </a:r>
            <a:r>
              <a:rPr lang="en-US" sz="1600" b="1" dirty="0" err="1">
                <a:cs typeface="Arial" panose="020B0604020202020204" pitchFamily="34" charset="0"/>
              </a:rPr>
              <a:t>Dr.S.Sudha</a:t>
            </a:r>
            <a:endParaRPr lang="en-US" sz="1600" b="1" dirty="0">
              <a:cs typeface="Arial" panose="020B0604020202020204" pitchFamily="34" charset="0"/>
            </a:endParaRPr>
          </a:p>
          <a:p>
            <a:endParaRPr lang="en-US" sz="1600" b="1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Team Members		:		Hari Krishna Nagarajan			2015103017</a:t>
            </a:r>
          </a:p>
          <a:p>
            <a:r>
              <a:rPr lang="en-US" sz="1600" b="1" dirty="0">
                <a:cs typeface="Arial" panose="020B0604020202020204" pitchFamily="34" charset="0"/>
              </a:rPr>
              <a:t>						</a:t>
            </a:r>
            <a:r>
              <a:rPr lang="en-US" sz="1600" b="1" dirty="0" err="1">
                <a:cs typeface="Arial" panose="020B0604020202020204" pitchFamily="34" charset="0"/>
              </a:rPr>
              <a:t>Sreevatsan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Agoramurthy</a:t>
            </a:r>
            <a:r>
              <a:rPr lang="en-US" sz="1600" b="1" dirty="0">
                <a:cs typeface="Arial" panose="020B0604020202020204" pitchFamily="34" charset="0"/>
              </a:rPr>
              <a:t>			2015103023</a:t>
            </a:r>
          </a:p>
          <a:p>
            <a:r>
              <a:rPr lang="en-US" sz="1600" b="1" dirty="0">
                <a:cs typeface="Arial" panose="020B0604020202020204" pitchFamily="34" charset="0"/>
              </a:rPr>
              <a:t>						</a:t>
            </a:r>
            <a:r>
              <a:rPr lang="en-US" sz="1600" b="1" dirty="0" err="1">
                <a:cs typeface="Arial" panose="020B0604020202020204" pitchFamily="34" charset="0"/>
              </a:rPr>
              <a:t>Sribashyam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Sriranjan</a:t>
            </a:r>
            <a:r>
              <a:rPr lang="en-US" sz="1600" b="1" dirty="0">
                <a:cs typeface="Arial" panose="020B0604020202020204" pitchFamily="34" charset="0"/>
              </a:rPr>
              <a:t> Srinivas		2015103049</a:t>
            </a:r>
          </a:p>
        </p:txBody>
      </p:sp>
    </p:spTree>
    <p:extLst>
      <p:ext uri="{BB962C8B-B14F-4D97-AF65-F5344CB8AC3E}">
        <p14:creationId xmlns:p14="http://schemas.microsoft.com/office/powerpoint/2010/main" val="349183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MODULE DESCRIPTION</a:t>
            </a:r>
          </a:p>
        </p:txBody>
      </p:sp>
    </p:spTree>
    <p:extLst>
      <p:ext uri="{BB962C8B-B14F-4D97-AF65-F5344CB8AC3E}">
        <p14:creationId xmlns:p14="http://schemas.microsoft.com/office/powerpoint/2010/main" val="116898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3197" y="287854"/>
            <a:ext cx="10515600" cy="60861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Video Preprocessor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E81C5-5F03-4758-97E0-8470D85B1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48" y="1505371"/>
            <a:ext cx="9525904" cy="763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C5B3F-7285-4CFD-8F65-D2832320E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97" y="2572870"/>
            <a:ext cx="11190668" cy="3868891"/>
          </a:xfrm>
        </p:spPr>
        <p:txBody>
          <a:bodyPr>
            <a:noAutofit/>
          </a:bodyPr>
          <a:lstStyle/>
          <a:p>
            <a:pPr marL="457200" lvl="1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Input: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Raw video footage of soccer games</a:t>
            </a:r>
          </a:p>
          <a:p>
            <a:pPr marL="457200" lvl="1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Output: </a:t>
            </a:r>
            <a:r>
              <a:rPr lang="en-US" sz="2000" dirty="0">
                <a:cs typeface="Arial" panose="020B0604020202020204" pitchFamily="34" charset="0"/>
              </a:rPr>
              <a:t>Two 45 min halves of the soccer game in drive</a:t>
            </a:r>
          </a:p>
          <a:p>
            <a:pPr marL="457200" lvl="1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Psuedocode:</a:t>
            </a:r>
          </a:p>
          <a:p>
            <a:pPr marL="971550" lvl="1" indent="-514350" algn="just">
              <a:buAutoNum type="arabicPlain"/>
            </a:pPr>
            <a:endParaRPr lang="en-US" sz="1600" u="sng" dirty="0"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Trim the video to 224x224 resolution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Using Adobe Premium Pro, remove the media coverage and replays present in the footage; the timestamp in the video should match with the actual in-game time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Color correct the videos as different soccer leagues have different color schemes and we need uniformity through all the videos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Set the frame rate to 25 frames/second</a:t>
            </a:r>
          </a:p>
          <a:p>
            <a:pPr marL="914400" lvl="2" indent="0" algn="just">
              <a:buNone/>
            </a:pPr>
            <a:r>
              <a:rPr lang="en-US" sz="3200" dirty="0">
                <a:cs typeface="Arial" panose="020B0604020202020204" pitchFamily="34" charset="0"/>
              </a:rPr>
              <a:t>	</a:t>
            </a:r>
            <a:endParaRPr lang="en-US" sz="1200" u="sng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u="sng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88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3197" y="287853"/>
            <a:ext cx="10515600" cy="55482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Event Annotator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776BF-7F9F-4A2F-8400-4662A1914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47" y="944376"/>
            <a:ext cx="6972581" cy="25618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06752-7DBB-46EF-9A39-CC2057C34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38" y="3767681"/>
            <a:ext cx="10515600" cy="3090319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Input:</a:t>
            </a:r>
            <a:r>
              <a:rPr lang="en-US" sz="1800" b="1" dirty="0">
                <a:cs typeface="Arial" panose="020B0604020202020204" pitchFamily="34" charset="0"/>
              </a:rPr>
              <a:t> </a:t>
            </a:r>
            <a:r>
              <a:rPr lang="en-US" sz="1800" dirty="0">
                <a:cs typeface="Arial" panose="020B0604020202020204" pitchFamily="34" charset="0"/>
              </a:rPr>
              <a:t>Python script with API to crawl the web</a:t>
            </a:r>
          </a:p>
          <a:p>
            <a:pPr marL="457200" lvl="1" indent="0" algn="just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Output:</a:t>
            </a:r>
            <a:r>
              <a:rPr lang="en-US" sz="1800" b="1" dirty="0">
                <a:cs typeface="Arial" panose="020B0604020202020204" pitchFamily="34" charset="0"/>
              </a:rPr>
              <a:t> </a:t>
            </a:r>
            <a:r>
              <a:rPr lang="en-US" sz="1800" dirty="0">
                <a:cs typeface="Arial" panose="020B0604020202020204" pitchFamily="34" charset="0"/>
              </a:rPr>
              <a:t>.JSON files containing event time stamps</a:t>
            </a:r>
          </a:p>
          <a:p>
            <a:pPr marL="457200" lvl="1" indent="0" algn="just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Psuedocode:</a:t>
            </a:r>
            <a:r>
              <a:rPr lang="en-US" sz="1800" b="1" u="sng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914400" lvl="2" indent="0" algn="just">
              <a:buNone/>
            </a:pPr>
            <a:endParaRPr lang="en-US" sz="1100" u="sng" dirty="0">
              <a:cs typeface="Arial" panose="020B0604020202020204" pitchFamily="34" charset="0"/>
            </a:endParaRPr>
          </a:p>
          <a:p>
            <a:pPr lvl="2" algn="just"/>
            <a:r>
              <a:rPr lang="en-US" sz="1600" dirty="0">
                <a:cs typeface="Arial" panose="020B0604020202020204" pitchFamily="34" charset="0"/>
              </a:rPr>
              <a:t>Register with </a:t>
            </a:r>
            <a:r>
              <a:rPr lang="en-US" sz="1600" dirty="0">
                <a:cs typeface="Arial" panose="020B0604020202020204" pitchFamily="34" charset="0"/>
                <a:hlinkClick r:id="rId3"/>
              </a:rPr>
              <a:t>www.apifootball.com</a:t>
            </a:r>
            <a:r>
              <a:rPr lang="en-US" sz="1600" dirty="0">
                <a:cs typeface="Arial" panose="020B0604020202020204" pitchFamily="34" charset="0"/>
              </a:rPr>
              <a:t>.; get authentication key</a:t>
            </a:r>
          </a:p>
          <a:p>
            <a:pPr lvl="2" algn="just"/>
            <a:r>
              <a:rPr lang="en-US" sz="1600" dirty="0">
                <a:cs typeface="Arial" panose="020B0604020202020204" pitchFamily="34" charset="0"/>
              </a:rPr>
              <a:t>API endpoint has following parameters: League ID, </a:t>
            </a:r>
            <a:r>
              <a:rPr lang="en-US" sz="1600" dirty="0" err="1">
                <a:cs typeface="Arial" panose="020B0604020202020204" pitchFamily="34" charset="0"/>
              </a:rPr>
              <a:t>Date_from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Date_to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Team_Name</a:t>
            </a:r>
            <a:endParaRPr lang="en-US" sz="1600" dirty="0">
              <a:cs typeface="Arial" panose="020B0604020202020204" pitchFamily="34" charset="0"/>
            </a:endParaRPr>
          </a:p>
          <a:p>
            <a:pPr lvl="2" algn="just"/>
            <a:r>
              <a:rPr lang="en-US" sz="1600" dirty="0">
                <a:cs typeface="Arial" panose="020B0604020202020204" pitchFamily="34" charset="0"/>
              </a:rPr>
              <a:t>Build the URL using get-record() function (send parameters here)</a:t>
            </a:r>
          </a:p>
          <a:p>
            <a:pPr lvl="2" algn="just"/>
            <a:r>
              <a:rPr lang="en-US" sz="1600" dirty="0">
                <a:cs typeface="Arial" panose="020B0604020202020204" pitchFamily="34" charset="0"/>
              </a:rPr>
              <a:t>Query the API to collect the details of the soccer game</a:t>
            </a:r>
          </a:p>
          <a:p>
            <a:pPr lvl="2" algn="just"/>
            <a:r>
              <a:rPr lang="en-US" sz="1600" dirty="0">
                <a:cs typeface="Arial" panose="020B0604020202020204" pitchFamily="34" charset="0"/>
              </a:rPr>
              <a:t>Define three separate functions- </a:t>
            </a:r>
            <a:r>
              <a:rPr lang="en-US" sz="1600" dirty="0" err="1">
                <a:cs typeface="Arial" panose="020B0604020202020204" pitchFamily="34" charset="0"/>
              </a:rPr>
              <a:t>getcards</a:t>
            </a:r>
            <a:r>
              <a:rPr lang="en-US" sz="1600" dirty="0">
                <a:cs typeface="Arial" panose="020B0604020202020204" pitchFamily="34" charset="0"/>
              </a:rPr>
              <a:t>(), </a:t>
            </a:r>
            <a:r>
              <a:rPr lang="en-US" sz="1600" dirty="0" err="1">
                <a:cs typeface="Arial" panose="020B0604020202020204" pitchFamily="34" charset="0"/>
              </a:rPr>
              <a:t>getgoals</a:t>
            </a:r>
            <a:r>
              <a:rPr lang="en-US" sz="1600" dirty="0">
                <a:cs typeface="Arial" panose="020B0604020202020204" pitchFamily="34" charset="0"/>
              </a:rPr>
              <a:t>(), </a:t>
            </a:r>
            <a:r>
              <a:rPr lang="en-US" sz="1600" dirty="0" err="1">
                <a:cs typeface="Arial" panose="020B0604020202020204" pitchFamily="34" charset="0"/>
              </a:rPr>
              <a:t>getsubstitutions</a:t>
            </a:r>
            <a:r>
              <a:rPr lang="en-US" sz="1600" dirty="0">
                <a:cs typeface="Arial" panose="020B0604020202020204" pitchFamily="34" charset="0"/>
              </a:rPr>
              <a:t>() in order to </a:t>
            </a:r>
            <a:r>
              <a:rPr lang="en-US" sz="1600" dirty="0" err="1">
                <a:cs typeface="Arial" panose="020B0604020202020204" pitchFamily="34" charset="0"/>
              </a:rPr>
              <a:t>seperate</a:t>
            </a:r>
            <a:r>
              <a:rPr lang="en-US" sz="1600" dirty="0">
                <a:cs typeface="Arial" panose="020B0604020202020204" pitchFamily="34" charset="0"/>
              </a:rPr>
              <a:t> only the relevant data</a:t>
            </a:r>
          </a:p>
          <a:p>
            <a:pPr marL="971550" lvl="1" indent="-514350">
              <a:buAutoNum type="arabicPlain" startAt="2"/>
            </a:pP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5617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A5E5FE-4F80-4174-892D-EA6D46353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4" y="560785"/>
            <a:ext cx="11111286" cy="434274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3197" y="287853"/>
            <a:ext cx="10515600" cy="545865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ResNet</a:t>
            </a:r>
            <a:endParaRPr lang="en-US" sz="2800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77C179-F4D6-4671-8464-ACE20DACC124}"/>
              </a:ext>
            </a:extLst>
          </p:cNvPr>
          <p:cNvSpPr txBox="1">
            <a:spLocks/>
          </p:cNvSpPr>
          <p:nvPr/>
        </p:nvSpPr>
        <p:spPr>
          <a:xfrm>
            <a:off x="775912" y="2814917"/>
            <a:ext cx="8619099" cy="3755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Input: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cs typeface="Arial" panose="020B0604020202020204" pitchFamily="34" charset="0"/>
              </a:rPr>
              <a:t>45min video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Output: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cs typeface="Arial" panose="020B0604020202020204" pitchFamily="34" charset="0"/>
              </a:rPr>
              <a:t>Frame features for the video</a:t>
            </a:r>
          </a:p>
          <a:p>
            <a:pPr marL="0" indent="0" algn="just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Pseudocode: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2" algn="just"/>
            <a:r>
              <a:rPr lang="en-US" sz="1400" dirty="0">
                <a:cs typeface="Arial" panose="020B0604020202020204" pitchFamily="34" charset="0"/>
              </a:rPr>
              <a:t>We use </a:t>
            </a:r>
            <a:r>
              <a:rPr lang="en-US" sz="1400" dirty="0" err="1">
                <a:cs typeface="Arial" panose="020B0604020202020204" pitchFamily="34" charset="0"/>
              </a:rPr>
              <a:t>getFPS</a:t>
            </a:r>
            <a:r>
              <a:rPr lang="en-US" sz="1400" dirty="0">
                <a:cs typeface="Arial" panose="020B0604020202020204" pitchFamily="34" charset="0"/>
              </a:rPr>
              <a:t>() in order to get the FPS of the video</a:t>
            </a:r>
          </a:p>
          <a:p>
            <a:pPr lvl="2" algn="just"/>
            <a:r>
              <a:rPr lang="en-US" sz="1400" dirty="0" err="1">
                <a:cs typeface="Arial" panose="020B0604020202020204" pitchFamily="34" charset="0"/>
              </a:rPr>
              <a:t>GetVideoFrames</a:t>
            </a:r>
            <a:r>
              <a:rPr lang="en-US" sz="1400" dirty="0">
                <a:cs typeface="Arial" panose="020B0604020202020204" pitchFamily="34" charset="0"/>
              </a:rPr>
              <a:t>() to get the video frame arguments: </a:t>
            </a:r>
            <a:r>
              <a:rPr lang="en-US" sz="1400" dirty="0" err="1">
                <a:cs typeface="Arial" panose="020B0604020202020204" pitchFamily="34" charset="0"/>
              </a:rPr>
              <a:t>VideoPath</a:t>
            </a:r>
            <a:r>
              <a:rPr lang="en-US" sz="1400" dirty="0">
                <a:cs typeface="Arial" panose="020B0604020202020204" pitchFamily="34" charset="0"/>
              </a:rPr>
              <a:t>, </a:t>
            </a:r>
            <a:r>
              <a:rPr lang="en-US" sz="1400" dirty="0" err="1">
                <a:cs typeface="Arial" panose="020B0604020202020204" pitchFamily="34" charset="0"/>
              </a:rPr>
              <a:t>GameStartIndex</a:t>
            </a:r>
            <a:r>
              <a:rPr lang="en-US" sz="1400" dirty="0">
                <a:cs typeface="Arial" panose="020B0604020202020204" pitchFamily="34" charset="0"/>
              </a:rPr>
              <a:t>, </a:t>
            </a:r>
            <a:r>
              <a:rPr lang="en-US" sz="1400" dirty="0" err="1">
                <a:cs typeface="Arial" panose="020B0604020202020204" pitchFamily="34" charset="0"/>
              </a:rPr>
              <a:t>GameEndIndex</a:t>
            </a:r>
            <a:r>
              <a:rPr lang="en-US" sz="1400" dirty="0">
                <a:cs typeface="Arial" panose="020B0604020202020204" pitchFamily="34" charset="0"/>
              </a:rPr>
              <a:t>, Height, Width using the handlers such as OpenCV or </a:t>
            </a:r>
            <a:r>
              <a:rPr lang="en-US" sz="1400" dirty="0" err="1">
                <a:cs typeface="Arial" panose="020B0604020202020204" pitchFamily="34" charset="0"/>
              </a:rPr>
              <a:t>SciKit</a:t>
            </a:r>
            <a:r>
              <a:rPr lang="en-US" sz="1400" dirty="0">
                <a:cs typeface="Arial" panose="020B0604020202020204" pitchFamily="34" charset="0"/>
              </a:rPr>
              <a:t>-Learn</a:t>
            </a:r>
          </a:p>
          <a:p>
            <a:pPr lvl="2" algn="just"/>
            <a:r>
              <a:rPr lang="en-US" sz="1400" dirty="0">
                <a:cs typeface="Arial" panose="020B0604020202020204" pitchFamily="34" charset="0"/>
              </a:rPr>
              <a:t>The output will be 4D Numpy array per second of a video reading the metadata</a:t>
            </a:r>
          </a:p>
          <a:p>
            <a:pPr lvl="2" algn="just"/>
            <a:r>
              <a:rPr lang="en-US" sz="1400" dirty="0">
                <a:cs typeface="Arial" panose="020B0604020202020204" pitchFamily="34" charset="0"/>
              </a:rPr>
              <a:t>Create an instance of </a:t>
            </a:r>
            <a:r>
              <a:rPr lang="en-US" sz="1400" dirty="0" err="1">
                <a:cs typeface="Arial" panose="020B0604020202020204" pitchFamily="34" charset="0"/>
              </a:rPr>
              <a:t>ResNet</a:t>
            </a:r>
            <a:r>
              <a:rPr lang="en-US" sz="1400" dirty="0">
                <a:cs typeface="Arial" panose="020B0604020202020204" pitchFamily="34" charset="0"/>
              </a:rPr>
              <a:t> with input as dimensions of video frames and output as the fc1000 layer in </a:t>
            </a:r>
            <a:r>
              <a:rPr lang="en-US" sz="1400" dirty="0" err="1">
                <a:cs typeface="Arial" panose="020B0604020202020204" pitchFamily="34" charset="0"/>
              </a:rPr>
              <a:t>ResNet</a:t>
            </a:r>
            <a:endParaRPr lang="en-US" sz="1400" dirty="0">
              <a:cs typeface="Arial" panose="020B0604020202020204" pitchFamily="34" charset="0"/>
            </a:endParaRPr>
          </a:p>
          <a:p>
            <a:pPr lvl="2" algn="just"/>
            <a:r>
              <a:rPr lang="en-US" sz="1400" dirty="0">
                <a:cs typeface="Arial" panose="020B0604020202020204" pitchFamily="34" charset="0"/>
              </a:rPr>
              <a:t>We choose every 25</a:t>
            </a:r>
            <a:r>
              <a:rPr lang="en-US" sz="1400" baseline="30000" dirty="0">
                <a:cs typeface="Arial" panose="020B0604020202020204" pitchFamily="34" charset="0"/>
              </a:rPr>
              <a:t>th</a:t>
            </a:r>
            <a:r>
              <a:rPr lang="en-US" sz="1400" dirty="0">
                <a:cs typeface="Arial" panose="020B0604020202020204" pitchFamily="34" charset="0"/>
              </a:rPr>
              <a:t> frame basically meaning the frame after every second</a:t>
            </a:r>
          </a:p>
          <a:p>
            <a:pPr lvl="2" algn="just">
              <a:lnSpc>
                <a:spcPts val="2400"/>
              </a:lnSpc>
            </a:pPr>
            <a:r>
              <a:rPr lang="en-US" sz="1400" dirty="0">
                <a:cs typeface="Arial" panose="020B0604020202020204" pitchFamily="34" charset="0"/>
              </a:rPr>
              <a:t>Using </a:t>
            </a:r>
            <a:r>
              <a:rPr lang="en-US" sz="1400" dirty="0" err="1">
                <a:cs typeface="Arial" panose="020B0604020202020204" pitchFamily="34" charset="0"/>
              </a:rPr>
              <a:t>resnet</a:t>
            </a:r>
            <a:r>
              <a:rPr lang="en-US" sz="1400" dirty="0">
                <a:cs typeface="Arial" panose="020B0604020202020204" pitchFamily="34" charset="0"/>
              </a:rPr>
              <a:t>, predict values on the set of the frames</a:t>
            </a:r>
          </a:p>
          <a:p>
            <a:pPr lvl="2" algn="just">
              <a:lnSpc>
                <a:spcPts val="2400"/>
              </a:lnSpc>
            </a:pPr>
            <a:r>
              <a:rPr lang="en-US" sz="1400" dirty="0">
                <a:cs typeface="Arial" panose="020B0604020202020204" pitchFamily="34" charset="0"/>
              </a:rPr>
              <a:t>Return feature arrays</a:t>
            </a:r>
            <a:endParaRPr lang="en-US" sz="1100" u="sng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0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3197" y="287853"/>
            <a:ext cx="10515600" cy="55482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Principal Component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475D98-E2C5-4896-8C43-51C369C4B576}"/>
              </a:ext>
            </a:extLst>
          </p:cNvPr>
          <p:cNvSpPr txBox="1">
            <a:spLocks/>
          </p:cNvSpPr>
          <p:nvPr/>
        </p:nvSpPr>
        <p:spPr>
          <a:xfrm>
            <a:off x="262733" y="2096184"/>
            <a:ext cx="11332337" cy="2665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en-US" sz="2000" b="1" dirty="0">
                <a:cs typeface="Arial" panose="020B0604020202020204" pitchFamily="34" charset="0"/>
              </a:rPr>
              <a:t>  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Input: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5.5M feature array</a:t>
            </a:r>
          </a:p>
          <a:p>
            <a:pPr marL="457200" lvl="1" indent="0" algn="just">
              <a:buNone/>
            </a:pPr>
            <a:r>
              <a:rPr lang="en-US" sz="2000" b="1" dirty="0">
                <a:cs typeface="Arial" panose="020B0604020202020204" pitchFamily="34" charset="0"/>
              </a:rPr>
              <a:t>  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Output: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Feature array with reduced dimensionality</a:t>
            </a:r>
          </a:p>
          <a:p>
            <a:pPr marL="457200" lvl="1" indent="0" algn="just">
              <a:buNone/>
            </a:pPr>
            <a:r>
              <a:rPr lang="en-US" sz="2000" b="1" dirty="0">
                <a:cs typeface="Arial" panose="020B0604020202020204" pitchFamily="34" charset="0"/>
              </a:rPr>
              <a:t>      </a:t>
            </a:r>
            <a:endParaRPr lang="en-US" sz="1200" b="1" dirty="0">
              <a:cs typeface="Arial" panose="020B0604020202020204" pitchFamily="34" charset="0"/>
            </a:endParaRPr>
          </a:p>
          <a:p>
            <a:pPr lvl="3" algn="just"/>
            <a:r>
              <a:rPr lang="en-US" dirty="0">
                <a:cs typeface="Arial" panose="020B0604020202020204" pitchFamily="34" charset="0"/>
              </a:rPr>
              <a:t>Since there are 2048 feature per single frame the number of total frame features are 5.5 million features (2048 frame features * 60 seconds * 45mins)</a:t>
            </a:r>
          </a:p>
          <a:p>
            <a:pPr lvl="3" algn="just"/>
            <a:r>
              <a:rPr lang="en-US" dirty="0">
                <a:cs typeface="Arial" panose="020B0604020202020204" pitchFamily="34" charset="0"/>
              </a:rPr>
              <a:t>Therefore we use PCA to reduce the dimension to 512 features</a:t>
            </a:r>
          </a:p>
          <a:p>
            <a:pPr marL="914400" lvl="2" indent="0" algn="just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914400" lvl="2" indent="0" algn="just">
              <a:buFont typeface="Arial" panose="020B0604020202020204" pitchFamily="34" charset="0"/>
              <a:buNone/>
            </a:pPr>
            <a:endParaRPr lang="en-US" sz="1800" u="sng" dirty="0"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u="sng" dirty="0"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2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3197" y="287853"/>
            <a:ext cx="10515600" cy="55482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Shallow Pooling Neural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AA861F-3234-404E-81C2-E9F39CEC7BCB}"/>
              </a:ext>
            </a:extLst>
          </p:cNvPr>
          <p:cNvSpPr txBox="1">
            <a:spLocks/>
          </p:cNvSpPr>
          <p:nvPr/>
        </p:nvSpPr>
        <p:spPr>
          <a:xfrm>
            <a:off x="859663" y="2854512"/>
            <a:ext cx="11332337" cy="318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Input: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Frame features of the video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Output: </a:t>
            </a:r>
            <a:r>
              <a:rPr lang="en-US" sz="2000" dirty="0">
                <a:cs typeface="Arial" panose="020B0604020202020204" pitchFamily="34" charset="0"/>
              </a:rPr>
              <a:t>A model that we can use to predict the type of event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Pseudocode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: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Find features which correspond to event times extracted from annotated Match Reports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Feed it through a simple Neural Network with very few layers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Sigmoid Activation Layer, Adam optimizer minimizing binary cross-entropy loss function</a:t>
            </a:r>
          </a:p>
          <a:p>
            <a:pPr lvl="2" algn="just"/>
            <a:r>
              <a:rPr lang="en-US" sz="1800" dirty="0">
                <a:cs typeface="Arial" panose="020B0604020202020204" pitchFamily="34" charset="0"/>
              </a:rPr>
              <a:t>Evaluate output using </a:t>
            </a:r>
            <a:r>
              <a:rPr lang="en-US" sz="1800" dirty="0" err="1">
                <a:cs typeface="Arial" panose="020B0604020202020204" pitchFamily="34" charset="0"/>
              </a:rPr>
              <a:t>mAP</a:t>
            </a:r>
            <a:r>
              <a:rPr lang="en-US" sz="1800" dirty="0">
                <a:cs typeface="Arial" panose="020B0604020202020204" pitchFamily="34" charset="0"/>
              </a:rPr>
              <a:t>(mean average Precision)</a:t>
            </a:r>
          </a:p>
          <a:p>
            <a:pPr marL="971550" lvl="1" indent="-514350" algn="just">
              <a:buFont typeface="Arial" panose="020B0604020202020204" pitchFamily="34" charset="0"/>
              <a:buAutoNum type="arabicPlain"/>
            </a:pPr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algn="just">
              <a:buFont typeface="Arial" panose="020B0604020202020204" pitchFamily="34" charset="0"/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1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B6181-328F-4898-B9BE-305B1A13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8" y="1403240"/>
            <a:ext cx="10140745" cy="12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TESTCASES</a:t>
            </a:r>
          </a:p>
        </p:txBody>
      </p:sp>
    </p:spTree>
    <p:extLst>
      <p:ext uri="{BB962C8B-B14F-4D97-AF65-F5344CB8AC3E}">
        <p14:creationId xmlns:p14="http://schemas.microsoft.com/office/powerpoint/2010/main" val="242013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819CD5-B01B-4B17-9910-3B3DA6A9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57990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Testcases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1E81E-03CD-4A4F-ABDB-34F52CF4044B}"/>
              </a:ext>
            </a:extLst>
          </p:cNvPr>
          <p:cNvSpPr txBox="1"/>
          <p:nvPr/>
        </p:nvSpPr>
        <p:spPr>
          <a:xfrm>
            <a:off x="714935" y="1874728"/>
            <a:ext cx="107621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No event </a:t>
            </a:r>
            <a:r>
              <a:rPr lang="en-US" sz="2800" dirty="0" err="1"/>
              <a:t>occuring</a:t>
            </a:r>
            <a:r>
              <a:rPr lang="en-US" sz="2800" dirty="0"/>
              <a:t> : "No event has occurred“</a:t>
            </a:r>
          </a:p>
          <a:p>
            <a:pPr marL="342900" indent="-342900">
              <a:buAutoNum type="arabicPeriod"/>
            </a:pPr>
            <a:r>
              <a:rPr lang="en-US" sz="2800" dirty="0"/>
              <a:t>Goal : "Goal“</a:t>
            </a:r>
          </a:p>
          <a:p>
            <a:pPr marL="342900" indent="-342900">
              <a:buAutoNum type="arabicPeriod"/>
            </a:pPr>
            <a:r>
              <a:rPr lang="en-US" sz="2800" dirty="0"/>
              <a:t>Substitution : "Substitution“</a:t>
            </a:r>
          </a:p>
          <a:p>
            <a:pPr marL="342900" indent="-342900">
              <a:buAutoNum type="arabicPeriod"/>
            </a:pPr>
            <a:r>
              <a:rPr lang="en-US" sz="2800" dirty="0"/>
              <a:t>Duration of video &gt; 2minutes : "Video too long“</a:t>
            </a:r>
          </a:p>
          <a:p>
            <a:pPr marL="342900" indent="-342900">
              <a:buAutoNum type="arabicPeriod"/>
            </a:pPr>
            <a:r>
              <a:rPr lang="en-US" sz="2800" dirty="0"/>
              <a:t>Format of video is not .</a:t>
            </a:r>
            <a:r>
              <a:rPr lang="en-US" sz="2800" dirty="0" err="1"/>
              <a:t>mkv</a:t>
            </a:r>
            <a:r>
              <a:rPr lang="en-US" sz="2800" dirty="0"/>
              <a:t> : "Video codec cannot be parsed"</a:t>
            </a:r>
          </a:p>
        </p:txBody>
      </p:sp>
    </p:spTree>
    <p:extLst>
      <p:ext uri="{BB962C8B-B14F-4D97-AF65-F5344CB8AC3E}">
        <p14:creationId xmlns:p14="http://schemas.microsoft.com/office/powerpoint/2010/main" val="366946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C2741D-EC76-4E7D-BFE2-D91E6E142835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No event occurring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11429F-F46D-4FBC-B99C-200920023193}"/>
              </a:ext>
            </a:extLst>
          </p:cNvPr>
          <p:cNvCxnSpPr>
            <a:cxnSpLocks/>
          </p:cNvCxnSpPr>
          <p:nvPr/>
        </p:nvCxnSpPr>
        <p:spPr>
          <a:xfrm>
            <a:off x="6131859" y="1725706"/>
            <a:ext cx="0" cy="4805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6BBA2B0-DD40-4633-9363-902E27BE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9" y="1947074"/>
            <a:ext cx="5287019" cy="3404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F921D-78E4-4B9F-9637-90352A0FA655}"/>
              </a:ext>
            </a:extLst>
          </p:cNvPr>
          <p:cNvSpPr txBox="1"/>
          <p:nvPr/>
        </p:nvSpPr>
        <p:spPr>
          <a:xfrm>
            <a:off x="2787382" y="5925670"/>
            <a:ext cx="82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F3C7AB-58FD-4DE5-BE7E-5F42247C5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4" r="32083"/>
          <a:stretch/>
        </p:blipFill>
        <p:spPr>
          <a:xfrm>
            <a:off x="6325784" y="1531241"/>
            <a:ext cx="5471761" cy="3910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33D6D4-357A-4E28-8364-FE1BE549411F}"/>
              </a:ext>
            </a:extLst>
          </p:cNvPr>
          <p:cNvSpPr/>
          <p:nvPr/>
        </p:nvSpPr>
        <p:spPr>
          <a:xfrm>
            <a:off x="6325784" y="4643718"/>
            <a:ext cx="5686915" cy="968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F53E-1234-4BFB-8D9A-A700ED23EAA1}"/>
              </a:ext>
            </a:extLst>
          </p:cNvPr>
          <p:cNvSpPr txBox="1"/>
          <p:nvPr/>
        </p:nvSpPr>
        <p:spPr>
          <a:xfrm>
            <a:off x="8756864" y="5925670"/>
            <a:ext cx="111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1885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18D298-D374-48A0-A761-DD32BDEE8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687"/>
          <a:stretch/>
        </p:blipFill>
        <p:spPr>
          <a:xfrm>
            <a:off x="6421346" y="1725706"/>
            <a:ext cx="5507896" cy="37158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C2741D-EC76-4E7D-BFE2-D91E6E142835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Goal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11429F-F46D-4FBC-B99C-200920023193}"/>
              </a:ext>
            </a:extLst>
          </p:cNvPr>
          <p:cNvCxnSpPr>
            <a:cxnSpLocks/>
          </p:cNvCxnSpPr>
          <p:nvPr/>
        </p:nvCxnSpPr>
        <p:spPr>
          <a:xfrm>
            <a:off x="6131859" y="1725706"/>
            <a:ext cx="0" cy="4805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21D-78E4-4B9F-9637-90352A0FA655}"/>
              </a:ext>
            </a:extLst>
          </p:cNvPr>
          <p:cNvSpPr txBox="1"/>
          <p:nvPr/>
        </p:nvSpPr>
        <p:spPr>
          <a:xfrm>
            <a:off x="2787382" y="5925670"/>
            <a:ext cx="82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3D6D4-357A-4E28-8364-FE1BE549411F}"/>
              </a:ext>
            </a:extLst>
          </p:cNvPr>
          <p:cNvSpPr/>
          <p:nvPr/>
        </p:nvSpPr>
        <p:spPr>
          <a:xfrm>
            <a:off x="6331836" y="4738311"/>
            <a:ext cx="5686915" cy="797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F53E-1234-4BFB-8D9A-A700ED23EAA1}"/>
              </a:ext>
            </a:extLst>
          </p:cNvPr>
          <p:cNvSpPr txBox="1"/>
          <p:nvPr/>
        </p:nvSpPr>
        <p:spPr>
          <a:xfrm>
            <a:off x="8756864" y="5925670"/>
            <a:ext cx="111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30593-14E8-4F2F-91CB-C203BF7E593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r="2648"/>
          <a:stretch/>
        </p:blipFill>
        <p:spPr>
          <a:xfrm>
            <a:off x="557142" y="2040008"/>
            <a:ext cx="528523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0213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D266D-C902-4B92-8CFB-84BF2150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16"/>
          <a:stretch/>
        </p:blipFill>
        <p:spPr>
          <a:xfrm>
            <a:off x="6402808" y="1838538"/>
            <a:ext cx="5544970" cy="35294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C2741D-EC76-4E7D-BFE2-D91E6E142835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Substitution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11429F-F46D-4FBC-B99C-200920023193}"/>
              </a:ext>
            </a:extLst>
          </p:cNvPr>
          <p:cNvCxnSpPr>
            <a:cxnSpLocks/>
          </p:cNvCxnSpPr>
          <p:nvPr/>
        </p:nvCxnSpPr>
        <p:spPr>
          <a:xfrm>
            <a:off x="6131859" y="1725706"/>
            <a:ext cx="0" cy="4805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21D-78E4-4B9F-9637-90352A0FA655}"/>
              </a:ext>
            </a:extLst>
          </p:cNvPr>
          <p:cNvSpPr txBox="1"/>
          <p:nvPr/>
        </p:nvSpPr>
        <p:spPr>
          <a:xfrm>
            <a:off x="2787382" y="5925670"/>
            <a:ext cx="82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3D6D4-357A-4E28-8364-FE1BE549411F}"/>
              </a:ext>
            </a:extLst>
          </p:cNvPr>
          <p:cNvSpPr/>
          <p:nvPr/>
        </p:nvSpPr>
        <p:spPr>
          <a:xfrm>
            <a:off x="6331836" y="4738311"/>
            <a:ext cx="5686915" cy="797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F53E-1234-4BFB-8D9A-A700ED23EAA1}"/>
              </a:ext>
            </a:extLst>
          </p:cNvPr>
          <p:cNvSpPr txBox="1"/>
          <p:nvPr/>
        </p:nvSpPr>
        <p:spPr>
          <a:xfrm>
            <a:off x="8756864" y="5925670"/>
            <a:ext cx="111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D2BF71-DBC6-47F9-9F34-6F56B02E4E5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2" y="2040008"/>
            <a:ext cx="5285232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C2741D-EC76-4E7D-BFE2-D91E6E142835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Duration too long ( &gt; 10 minutes 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11429F-F46D-4FBC-B99C-200920023193}"/>
              </a:ext>
            </a:extLst>
          </p:cNvPr>
          <p:cNvCxnSpPr>
            <a:cxnSpLocks/>
          </p:cNvCxnSpPr>
          <p:nvPr/>
        </p:nvCxnSpPr>
        <p:spPr>
          <a:xfrm rot="5400000">
            <a:off x="6095999" y="-1341131"/>
            <a:ext cx="0" cy="1097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21D-78E4-4B9F-9637-90352A0FA655}"/>
              </a:ext>
            </a:extLst>
          </p:cNvPr>
          <p:cNvSpPr txBox="1"/>
          <p:nvPr/>
        </p:nvSpPr>
        <p:spPr>
          <a:xfrm>
            <a:off x="623072" y="1605696"/>
            <a:ext cx="513410" cy="20694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F53E-1234-4BFB-8D9A-A700ED23EAA1}"/>
              </a:ext>
            </a:extLst>
          </p:cNvPr>
          <p:cNvSpPr txBox="1"/>
          <p:nvPr/>
        </p:nvSpPr>
        <p:spPr>
          <a:xfrm>
            <a:off x="623072" y="4282067"/>
            <a:ext cx="513410" cy="210705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61ED9-CD44-43C5-9042-8520AA9F9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" t="40886" r="13409" b="32155"/>
          <a:stretch/>
        </p:blipFill>
        <p:spPr>
          <a:xfrm>
            <a:off x="3447396" y="1162434"/>
            <a:ext cx="5297205" cy="251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839C9-09ED-4A1D-8BCB-51B9591B0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01" y="4720463"/>
            <a:ext cx="10043099" cy="12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7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C2741D-EC76-4E7D-BFE2-D91E6E142835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Wrong Codec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11429F-F46D-4FBC-B99C-200920023193}"/>
              </a:ext>
            </a:extLst>
          </p:cNvPr>
          <p:cNvCxnSpPr>
            <a:cxnSpLocks/>
          </p:cNvCxnSpPr>
          <p:nvPr/>
        </p:nvCxnSpPr>
        <p:spPr>
          <a:xfrm rot="5400000">
            <a:off x="6095999" y="-1341131"/>
            <a:ext cx="0" cy="1097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21D-78E4-4B9F-9637-90352A0FA655}"/>
              </a:ext>
            </a:extLst>
          </p:cNvPr>
          <p:cNvSpPr txBox="1"/>
          <p:nvPr/>
        </p:nvSpPr>
        <p:spPr>
          <a:xfrm>
            <a:off x="623072" y="1605696"/>
            <a:ext cx="513410" cy="20694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F53E-1234-4BFB-8D9A-A700ED23EAA1}"/>
              </a:ext>
            </a:extLst>
          </p:cNvPr>
          <p:cNvSpPr txBox="1"/>
          <p:nvPr/>
        </p:nvSpPr>
        <p:spPr>
          <a:xfrm>
            <a:off x="623072" y="4282067"/>
            <a:ext cx="513410" cy="210705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28A71-DA86-4BFF-9D25-B3E9CF6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08" y="1050718"/>
            <a:ext cx="4673819" cy="2256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79283-D716-41C2-91B6-A7CD70062255}"/>
              </a:ext>
            </a:extLst>
          </p:cNvPr>
          <p:cNvSpPr/>
          <p:nvPr/>
        </p:nvSpPr>
        <p:spPr>
          <a:xfrm>
            <a:off x="6584084" y="2581352"/>
            <a:ext cx="457847" cy="372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E61A1-5F5F-4437-B951-F0D4765A4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8" r="7432" b="16932"/>
          <a:stretch/>
        </p:blipFill>
        <p:spPr>
          <a:xfrm>
            <a:off x="1412999" y="4728706"/>
            <a:ext cx="10155929" cy="10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PERFORMANCE METRICS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000315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328961-ADFF-4B89-BEAE-E9B5355487E0}"/>
              </a:ext>
            </a:extLst>
          </p:cNvPr>
          <p:cNvSpPr txBox="1">
            <a:spLocks/>
          </p:cNvSpPr>
          <p:nvPr/>
        </p:nvSpPr>
        <p:spPr>
          <a:xfrm>
            <a:off x="838200" y="200025"/>
            <a:ext cx="10515600" cy="579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Performance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E19C6-212A-4EEA-B6AD-66B2BA229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87" y="2682725"/>
            <a:ext cx="5487013" cy="353209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995AD-C354-4CB5-A00D-7C5646CA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29" y="1537523"/>
            <a:ext cx="10726271" cy="981559"/>
          </a:xfrm>
        </p:spPr>
        <p:txBody>
          <a:bodyPr anchor="t" anchorCtr="1"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cs typeface="Arial" panose="020B0604020202020204" pitchFamily="34" charset="0"/>
              </a:rPr>
              <a:t>For evaluation of our model we calculate the Recall, Precision and mean Average Precision for each class of event identified and also a mean Average Precision over all the classes.</a:t>
            </a:r>
          </a:p>
          <a:p>
            <a:pPr marL="0" indent="0" algn="just">
              <a:buNone/>
            </a:pPr>
            <a:endParaRPr lang="en-US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7AB5EF-0E86-44FD-B5A5-90287799D89B}"/>
                  </a:ext>
                </a:extLst>
              </p:cNvPr>
              <p:cNvSpPr txBox="1"/>
              <p:nvPr/>
            </p:nvSpPr>
            <p:spPr>
              <a:xfrm>
                <a:off x="636493" y="2752165"/>
                <a:ext cx="5230293" cy="313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cs typeface="Arial" panose="020B0604020202020204" pitchFamily="34" charset="0"/>
                  </a:rPr>
                  <a:t>Recall	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dirty="0"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Positives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>
                            <a:cs typeface="Arial" panose="020B0604020202020204" pitchFamily="34" charset="0"/>
                          </a:rPr>
                          <m:t>Negatives</m:t>
                        </m:r>
                      </m:den>
                    </m:f>
                  </m:oMath>
                </a14:m>
                <a:endParaRPr lang="en-US" sz="1900" dirty="0">
                  <a:latin typeface="Bahnschrift SemiLight Condensed" panose="020B0502040204020203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Precision   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Positives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Positives</m:t>
                        </m:r>
                      </m:den>
                    </m:f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endParaRPr lang="en-US" dirty="0"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Accuracy		=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Negatives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cs typeface="Arial" panose="020B0604020202020204" pitchFamily="34" charset="0"/>
                          </a:rPr>
                          <m:t>Total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7AB5EF-0E86-44FD-B5A5-90287799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3" y="2752165"/>
                <a:ext cx="5230293" cy="3130409"/>
              </a:xfrm>
              <a:prstGeom prst="rect">
                <a:avLst/>
              </a:prstGeom>
              <a:blipFill>
                <a:blip r:embed="rId3"/>
                <a:stretch>
                  <a:fillRect l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04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E99-FD01-4303-AC25-1CC87137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Training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97F69-3E27-4169-88C9-9D02898EE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2" y="1325424"/>
            <a:ext cx="10383982" cy="48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5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088D-9837-43FC-8B87-BE1EA6BE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Testing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6B792-CAC9-43D1-84AE-1260CD26B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3" y="1260764"/>
            <a:ext cx="10101813" cy="50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088D-9837-43FC-8B87-BE1EA6BE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CCC34-2F72-4765-88DD-1FA6436D4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6" r="12087"/>
          <a:stretch/>
        </p:blipFill>
        <p:spPr>
          <a:xfrm>
            <a:off x="2790309" y="1319198"/>
            <a:ext cx="6611382" cy="48191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9856C3-D420-4C10-A6EF-5F84CEBCE9A8}"/>
              </a:ext>
            </a:extLst>
          </p:cNvPr>
          <p:cNvSpPr/>
          <p:nvPr/>
        </p:nvSpPr>
        <p:spPr>
          <a:xfrm>
            <a:off x="3699164" y="1510145"/>
            <a:ext cx="4710545" cy="997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E92060-142E-43DA-96E7-3BCACCC5A239}"/>
              </a:ext>
            </a:extLst>
          </p:cNvPr>
          <p:cNvCxnSpPr/>
          <p:nvPr/>
        </p:nvCxnSpPr>
        <p:spPr>
          <a:xfrm flipH="1">
            <a:off x="2064327" y="1787236"/>
            <a:ext cx="1634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96F54DC-9452-4AB7-B80C-136A5EE99DA7}"/>
              </a:ext>
            </a:extLst>
          </p:cNvPr>
          <p:cNvSpPr/>
          <p:nvPr/>
        </p:nvSpPr>
        <p:spPr>
          <a:xfrm>
            <a:off x="512618" y="1108364"/>
            <a:ext cx="1551709" cy="1274618"/>
          </a:xfrm>
          <a:prstGeom prst="cloud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57A2B-3F98-4CD3-97D5-8D6B4285CB5F}"/>
              </a:ext>
            </a:extLst>
          </p:cNvPr>
          <p:cNvSpPr txBox="1"/>
          <p:nvPr/>
        </p:nvSpPr>
        <p:spPr>
          <a:xfrm>
            <a:off x="725281" y="1362577"/>
            <a:ext cx="122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4768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088D-9837-43FC-8B87-BE1EA6BE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Overall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C602F-429A-4E36-ABE6-67486E3DA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8" y="1291523"/>
            <a:ext cx="5079903" cy="90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26610-02DD-4E40-9D57-6E2B2215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36" y="2197849"/>
            <a:ext cx="6272125" cy="43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1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F1DAB-9324-448B-BB0D-A045E3C5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795"/>
            <a:ext cx="10515600" cy="53279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A5A2E-51FB-41A2-8838-C1719F5E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268"/>
            <a:ext cx="10515600" cy="519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r>
              <a:rPr lang="en-US" dirty="0"/>
              <a:t>Difficulty in spotting events in soccer matches –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Duration of the game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Coarse grained nature of the game</a:t>
            </a:r>
          </a:p>
          <a:p>
            <a:pPr marL="0" indent="0">
              <a:buNone/>
            </a:pPr>
            <a:r>
              <a:rPr lang="en-US" dirty="0"/>
              <a:t>									</a:t>
            </a:r>
          </a:p>
          <a:p>
            <a:pPr marL="0" indent="0">
              <a:buNone/>
            </a:pPr>
            <a:r>
              <a:rPr lang="en-US" dirty="0"/>
              <a:t>Our attempt – Spotting events in videos of soccer matches</a:t>
            </a:r>
          </a:p>
          <a:p>
            <a:pPr marL="0" indent="0">
              <a:buNone/>
            </a:pPr>
            <a:r>
              <a:rPr lang="en-US" dirty="0"/>
              <a:t>‘Spotting’ = Finding anchors of events in soccer videos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dirty="0"/>
              <a:t>Events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        </a:t>
            </a:r>
            <a:r>
              <a:rPr lang="en-US" sz="1600" dirty="0"/>
              <a:t>Goal		         Foul			    Substitution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079752-1E70-49F4-9114-A688B4278976}"/>
              </a:ext>
            </a:extLst>
          </p:cNvPr>
          <p:cNvCxnSpPr>
            <a:cxnSpLocks/>
          </p:cNvCxnSpPr>
          <p:nvPr/>
        </p:nvCxnSpPr>
        <p:spPr>
          <a:xfrm>
            <a:off x="3612777" y="5136777"/>
            <a:ext cx="5298140" cy="358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21FA60-1131-4A11-872E-51FD81EF3AD5}"/>
              </a:ext>
            </a:extLst>
          </p:cNvPr>
          <p:cNvCxnSpPr>
            <a:cxnSpLocks/>
          </p:cNvCxnSpPr>
          <p:nvPr/>
        </p:nvCxnSpPr>
        <p:spPr>
          <a:xfrm>
            <a:off x="3612777" y="5136777"/>
            <a:ext cx="0" cy="2151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6D0229-0ECF-4A49-8423-E6C62CBB9628}"/>
              </a:ext>
            </a:extLst>
          </p:cNvPr>
          <p:cNvCxnSpPr>
            <a:cxnSpLocks/>
          </p:cNvCxnSpPr>
          <p:nvPr/>
        </p:nvCxnSpPr>
        <p:spPr>
          <a:xfrm>
            <a:off x="6096000" y="5145742"/>
            <a:ext cx="0" cy="2061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08E65E-5685-4894-8AF5-E67A34578A4C}"/>
              </a:ext>
            </a:extLst>
          </p:cNvPr>
          <p:cNvCxnSpPr>
            <a:cxnSpLocks/>
          </p:cNvCxnSpPr>
          <p:nvPr/>
        </p:nvCxnSpPr>
        <p:spPr>
          <a:xfrm>
            <a:off x="8910917" y="5172635"/>
            <a:ext cx="0" cy="17929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3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11780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52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Objectives</a:t>
            </a:r>
            <a:endParaRPr lang="en-US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7741"/>
            <a:ext cx="10515600" cy="4079222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To analyze the video database containing over 500 hours of soccer match footage and ‘spot’ events.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 To classify these events , that have been spotted using activity recognition techniques, into three classes, namely:	</a:t>
            </a:r>
          </a:p>
          <a:p>
            <a:pPr lvl="2" algn="just">
              <a:buFont typeface="Calibri" panose="020F0502020204030204" pitchFamily="34" charset="0"/>
              <a:buChar char="-"/>
            </a:pPr>
            <a:r>
              <a:rPr lang="en-US" sz="1600" dirty="0">
                <a:cs typeface="Arial" panose="020B0604020202020204" pitchFamily="34" charset="0"/>
              </a:rPr>
              <a:t>Substitution	</a:t>
            </a:r>
          </a:p>
          <a:p>
            <a:pPr lvl="2" algn="just">
              <a:lnSpc>
                <a:spcPct val="100000"/>
              </a:lnSpc>
              <a:buFont typeface="Calibri" panose="020F0502020204030204" pitchFamily="34" charset="0"/>
              <a:buChar char="-"/>
            </a:pPr>
            <a:r>
              <a:rPr lang="en-US" sz="1600" dirty="0">
                <a:cs typeface="Arial" panose="020B0604020202020204" pitchFamily="34" charset="0"/>
              </a:rPr>
              <a:t>Card</a:t>
            </a:r>
          </a:p>
          <a:p>
            <a:pPr lvl="2" algn="just">
              <a:buFont typeface="Calibri" panose="020F0502020204030204" pitchFamily="34" charset="0"/>
              <a:buChar char="-"/>
            </a:pPr>
            <a:r>
              <a:rPr lang="en-US" sz="1600" dirty="0">
                <a:cs typeface="Arial" panose="020B0604020202020204" pitchFamily="34" charset="0"/>
              </a:rPr>
              <a:t>Goal</a:t>
            </a:r>
            <a:r>
              <a:rPr lang="en-US" sz="1800" b="1" dirty="0">
                <a:cs typeface="Arial" panose="020B0604020202020204" pitchFamily="34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To develop a model that can perform localization of very-sparse events in long videos and annotate them accordingly.</a:t>
            </a:r>
          </a:p>
          <a:p>
            <a:pPr lvl="2" algn="just">
              <a:buFont typeface="Arial" panose="020B0604020202020204" pitchFamily="34" charset="0"/>
              <a:buChar char="•"/>
            </a:pPr>
            <a:endParaRPr lang="en-US" sz="2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60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11302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700"/>
            <a:ext cx="10515600" cy="60015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Proposed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0918"/>
            <a:ext cx="10515600" cy="478604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collect the video footage of games and edit them to match our requirements.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also crawl the internet using </a:t>
            </a:r>
            <a:r>
              <a:rPr lang="en-US" dirty="0" err="1"/>
              <a:t>APIFootball</a:t>
            </a:r>
            <a:r>
              <a:rPr lang="en-US" dirty="0"/>
              <a:t> and get match reports for the corresponding videos.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then use </a:t>
            </a:r>
            <a:r>
              <a:rPr lang="en-US" dirty="0" err="1"/>
              <a:t>ResNet</a:t>
            </a:r>
            <a:r>
              <a:rPr lang="en-US" dirty="0"/>
              <a:t> instance to generate all the frame features for our videos.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Since the dimensions of the frame feature for each video is very big, we use PCA in order reduce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After obtaining the reduced frame features we then feed into a Neural Network along with the annotations of the events and build a model that will learn each event.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then use this model to predict the classes.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D007D-4FF2-427A-A028-CBE8EA8B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2285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046" y="389160"/>
            <a:ext cx="10515600" cy="54317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System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96703-6B02-4B5B-898A-0E7DD32C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79" y="1986489"/>
            <a:ext cx="8805642" cy="35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4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3675</TotalTime>
  <Words>714</Words>
  <Application>Microsoft Office PowerPoint</Application>
  <PresentationFormat>Widescreen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Bahnschrift SemiLight Condensed</vt:lpstr>
      <vt:lpstr>Calibri</vt:lpstr>
      <vt:lpstr>Calibri Light</vt:lpstr>
      <vt:lpstr>Cambria Math</vt:lpstr>
      <vt:lpstr>Office Theme</vt:lpstr>
      <vt:lpstr>Event Spotting in Soccer Games </vt:lpstr>
      <vt:lpstr>INTRODUCTION</vt:lpstr>
      <vt:lpstr>Introduction</vt:lpstr>
      <vt:lpstr>OBJECTIVES</vt:lpstr>
      <vt:lpstr>Objectives</vt:lpstr>
      <vt:lpstr>PROPOSED SYSTEM</vt:lpstr>
      <vt:lpstr>Proposed System</vt:lpstr>
      <vt:lpstr>SYSTEM ARCHITECTURE</vt:lpstr>
      <vt:lpstr>System architecture </vt:lpstr>
      <vt:lpstr>MODULE DESCRIPTION</vt:lpstr>
      <vt:lpstr>Video Preprocessor</vt:lpstr>
      <vt:lpstr>Event Annotator</vt:lpstr>
      <vt:lpstr>ResNet</vt:lpstr>
      <vt:lpstr>Principal Component Analysis</vt:lpstr>
      <vt:lpstr>Shallow Pooling Neural Network</vt:lpstr>
      <vt:lpstr>TESTCASES</vt:lpstr>
      <vt:lpstr>Testcases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METRICS &amp; RESULTS</vt:lpstr>
      <vt:lpstr>PowerPoint Presentation</vt:lpstr>
      <vt:lpstr>Training Accuracy</vt:lpstr>
      <vt:lpstr>Testing Accuracy</vt:lpstr>
      <vt:lpstr>Confusion Matrix</vt:lpstr>
      <vt:lpstr>Overall Accuracy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Spotting in Soccer Games using a scalable dataset</dc:title>
  <dc:creator>Sreevatsan</dc:creator>
  <cp:lastModifiedBy>Sreevatsan Agoramurthy</cp:lastModifiedBy>
  <cp:revision>102</cp:revision>
  <dcterms:created xsi:type="dcterms:W3CDTF">2019-01-02T17:16:50Z</dcterms:created>
  <dcterms:modified xsi:type="dcterms:W3CDTF">2019-04-25T17:09:58Z</dcterms:modified>
</cp:coreProperties>
</file>